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charts/colors1.xml" ContentType="application/vnd.ms-office.chartcolorstyle+xml"/>
  <Override PartName="/ppt/charts/style1.xml" ContentType="application/vnd.ms-office.chart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62" r:id="rId2"/>
    <p:sldId id="263" r:id="rId3"/>
    <p:sldId id="264" r:id="rId4"/>
    <p:sldId id="265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77" autoAdjust="0"/>
    <p:restoredTop sz="94660"/>
  </p:normalViewPr>
  <p:slideViewPr>
    <p:cSldViewPr snapToGrid="0">
      <p:cViewPr varScale="1">
        <p:scale>
          <a:sx n="48" d="100"/>
          <a:sy n="48" d="100"/>
        </p:scale>
        <p:origin x="27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DC-4416-883E-2EB3989F516F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DC-4416-883E-2EB3989F516F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DC-4416-883E-2EB3989F516F}"/>
              </c:ext>
            </c:extLst>
          </c:dPt>
          <c:dPt>
            <c:idx val="1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DC-4416-883E-2EB3989F516F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edad!$B$5:$B$22</c:f>
              <c:strCache>
                <c:ptCount val="18"/>
                <c:pt idx="0">
                  <c:v>menor de 1 año</c:v>
                </c:pt>
                <c:pt idx="1">
                  <c:v>1 a 4 años</c:v>
                </c:pt>
                <c:pt idx="2">
                  <c:v>5-9 años</c:v>
                </c:pt>
                <c:pt idx="3">
                  <c:v>10-14 años</c:v>
                </c:pt>
                <c:pt idx="4">
                  <c:v>15-19 años</c:v>
                </c:pt>
                <c:pt idx="5">
                  <c:v>20-24 años</c:v>
                </c:pt>
                <c:pt idx="6">
                  <c:v>25-29 años</c:v>
                </c:pt>
                <c:pt idx="7">
                  <c:v>30-34 años</c:v>
                </c:pt>
                <c:pt idx="8">
                  <c:v>35-39 años</c:v>
                </c:pt>
                <c:pt idx="9">
                  <c:v>40-44 años</c:v>
                </c:pt>
                <c:pt idx="10">
                  <c:v>45-49 años</c:v>
                </c:pt>
                <c:pt idx="11">
                  <c:v>50-54 años</c:v>
                </c:pt>
                <c:pt idx="12">
                  <c:v>55-59 años</c:v>
                </c:pt>
                <c:pt idx="13">
                  <c:v>60-64 años</c:v>
                </c:pt>
                <c:pt idx="14">
                  <c:v>65-69 años</c:v>
                </c:pt>
                <c:pt idx="15">
                  <c:v>70-74 años</c:v>
                </c:pt>
                <c:pt idx="16">
                  <c:v>75-79 años</c:v>
                </c:pt>
                <c:pt idx="17">
                  <c:v>80 Y MÁS</c:v>
                </c:pt>
              </c:strCache>
            </c:strRef>
          </c:cat>
          <c:val>
            <c:numRef>
              <c:f>edad!$E$5:$E$22</c:f>
              <c:numCache>
                <c:formatCode>0.0</c:formatCode>
                <c:ptCount val="18"/>
                <c:pt idx="0">
                  <c:v>107.91888852613631</c:v>
                </c:pt>
                <c:pt idx="1">
                  <c:v>85.03700928647676</c:v>
                </c:pt>
                <c:pt idx="2">
                  <c:v>67.600732302495828</c:v>
                </c:pt>
                <c:pt idx="3">
                  <c:v>58.393055996473386</c:v>
                </c:pt>
                <c:pt idx="4">
                  <c:v>46.988482532930725</c:v>
                </c:pt>
                <c:pt idx="5">
                  <c:v>48.679432951274251</c:v>
                </c:pt>
                <c:pt idx="6">
                  <c:v>37.612422249478975</c:v>
                </c:pt>
                <c:pt idx="7">
                  <c:v>25.131910408080035</c:v>
                </c:pt>
                <c:pt idx="8">
                  <c:v>19.593381395926585</c:v>
                </c:pt>
                <c:pt idx="9">
                  <c:v>12.561478470195439</c:v>
                </c:pt>
                <c:pt idx="10">
                  <c:v>9.7761853536508578</c:v>
                </c:pt>
                <c:pt idx="11">
                  <c:v>7.7520093278972517</c:v>
                </c:pt>
                <c:pt idx="12">
                  <c:v>6.5362618349593884</c:v>
                </c:pt>
                <c:pt idx="13">
                  <c:v>4.5450284490374484</c:v>
                </c:pt>
                <c:pt idx="14">
                  <c:v>4.8000827858433714</c:v>
                </c:pt>
                <c:pt idx="15">
                  <c:v>4.5684614111546304</c:v>
                </c:pt>
                <c:pt idx="16">
                  <c:v>6.6803942218519623</c:v>
                </c:pt>
                <c:pt idx="17">
                  <c:v>6.1182317061750444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DC-4416-883E-2EB3989F51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6867967"/>
        <c:axId val="690256127"/>
      </c:barChart>
      <c:catAx>
        <c:axId val="6468679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Grupos</a:t>
                </a:r>
                <a:r>
                  <a:rPr lang="es-CO" baseline="0"/>
                  <a:t> de edad por quinquenios</a:t>
                </a: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690256127"/>
        <c:crosses val="autoZero"/>
        <c:auto val="1"/>
        <c:lblAlgn val="ctr"/>
        <c:lblOffset val="100"/>
        <c:noMultiLvlLbl val="0"/>
      </c:catAx>
      <c:valAx>
        <c:axId val="690256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Incidencia</a:t>
                </a:r>
                <a:r>
                  <a:rPr lang="es-CO" baseline="0"/>
                  <a:t> por 1000 hab</a:t>
                </a: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646867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335796653616148"/>
          <c:y val="1.3151157176810445E-2"/>
          <c:w val="0.61568319134615002"/>
          <c:h val="0.840795094578694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'PIRAMIDE POBLACIONAL'!$C$1</c:f>
              <c:strCache>
                <c:ptCount val="1"/>
                <c:pt idx="0">
                  <c:v>% mujeres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'PIRAMIDE POBLACIONAL'!$A$2:$A$23</c:f>
              <c:strCache>
                <c:ptCount val="22"/>
                <c:pt idx="0">
                  <c:v>menores de 1 año</c:v>
                </c:pt>
                <c:pt idx="1">
                  <c:v>1 a 4 años</c:v>
                </c:pt>
                <c:pt idx="2">
                  <c:v>5 a 9 años</c:v>
                </c:pt>
                <c:pt idx="3">
                  <c:v>10 a 14 años</c:v>
                </c:pt>
                <c:pt idx="4">
                  <c:v>15 a 19años</c:v>
                </c:pt>
                <c:pt idx="5">
                  <c:v>20 a 24 años</c:v>
                </c:pt>
                <c:pt idx="6">
                  <c:v>25 a 29 años</c:v>
                </c:pt>
                <c:pt idx="7">
                  <c:v>30 a 34 años</c:v>
                </c:pt>
                <c:pt idx="8">
                  <c:v>35 a 39 años</c:v>
                </c:pt>
                <c:pt idx="9">
                  <c:v>40 a 44 años</c:v>
                </c:pt>
                <c:pt idx="10">
                  <c:v>45 a 49 años</c:v>
                </c:pt>
                <c:pt idx="11">
                  <c:v>50 a 54 años</c:v>
                </c:pt>
                <c:pt idx="12">
                  <c:v>55 a 59 años</c:v>
                </c:pt>
                <c:pt idx="13">
                  <c:v>60 a 64 años</c:v>
                </c:pt>
                <c:pt idx="14">
                  <c:v>65 a 69 años</c:v>
                </c:pt>
                <c:pt idx="15">
                  <c:v>70 a 74 años</c:v>
                </c:pt>
                <c:pt idx="16">
                  <c:v>75 a 79 años</c:v>
                </c:pt>
                <c:pt idx="17">
                  <c:v>80 a 84 años</c:v>
                </c:pt>
                <c:pt idx="18">
                  <c:v>85 a 89 años</c:v>
                </c:pt>
                <c:pt idx="19">
                  <c:v>90 a 94 años</c:v>
                </c:pt>
                <c:pt idx="20">
                  <c:v>95 a 99 años</c:v>
                </c:pt>
                <c:pt idx="21">
                  <c:v>mayor de 100 años</c:v>
                </c:pt>
              </c:strCache>
            </c:strRef>
          </c:cat>
          <c:val>
            <c:numRef>
              <c:f>'PIRAMIDE POBLACIONAL'!$C$2:$C$23</c:f>
              <c:numCache>
                <c:formatCode>0.00</c:formatCode>
                <c:ptCount val="22"/>
                <c:pt idx="0">
                  <c:v>5.123534099965843</c:v>
                </c:pt>
                <c:pt idx="1">
                  <c:v>15.302288511897984</c:v>
                </c:pt>
                <c:pt idx="2">
                  <c:v>16.361152225890926</c:v>
                </c:pt>
                <c:pt idx="3">
                  <c:v>14.140954115905727</c:v>
                </c:pt>
                <c:pt idx="4">
                  <c:v>11.066833655926221</c:v>
                </c:pt>
                <c:pt idx="5">
                  <c:v>12.615279517249231</c:v>
                </c:pt>
                <c:pt idx="6">
                  <c:v>8.9149493339405659</c:v>
                </c:pt>
                <c:pt idx="7">
                  <c:v>5.3398610952977341</c:v>
                </c:pt>
                <c:pt idx="8">
                  <c:v>3.6206307639758619</c:v>
                </c:pt>
                <c:pt idx="9">
                  <c:v>2.0607992713195946</c:v>
                </c:pt>
                <c:pt idx="10">
                  <c:v>1.5029033359899806</c:v>
                </c:pt>
                <c:pt idx="11">
                  <c:v>1.3662757599908915</c:v>
                </c:pt>
                <c:pt idx="12">
                  <c:v>0.8311510873277923</c:v>
                </c:pt>
                <c:pt idx="13">
                  <c:v>0.60343846066264373</c:v>
                </c:pt>
                <c:pt idx="14">
                  <c:v>0.42126835933052487</c:v>
                </c:pt>
                <c:pt idx="15">
                  <c:v>0.25048388933166343</c:v>
                </c:pt>
                <c:pt idx="16">
                  <c:v>0.27325515199817829</c:v>
                </c:pt>
                <c:pt idx="17">
                  <c:v>0.1138563133325743</c:v>
                </c:pt>
                <c:pt idx="18">
                  <c:v>3.4156893999772286E-2</c:v>
                </c:pt>
                <c:pt idx="19">
                  <c:v>3.4156893999772286E-2</c:v>
                </c:pt>
                <c:pt idx="20">
                  <c:v>2.2771262666514858E-2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2-450F-95D5-ED418D297E44}"/>
            </c:ext>
          </c:extLst>
        </c:ser>
        <c:ser>
          <c:idx val="1"/>
          <c:order val="1"/>
          <c:tx>
            <c:strRef>
              <c:f>'PIRAMIDE POBLACIONAL'!$E$1</c:f>
              <c:strCache>
                <c:ptCount val="1"/>
                <c:pt idx="0">
                  <c:v>% hombres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'PIRAMIDE POBLACIONAL'!$A$2:$A$23</c:f>
              <c:strCache>
                <c:ptCount val="22"/>
                <c:pt idx="0">
                  <c:v>menores de 1 año</c:v>
                </c:pt>
                <c:pt idx="1">
                  <c:v>1 a 4 años</c:v>
                </c:pt>
                <c:pt idx="2">
                  <c:v>5 a 9 años</c:v>
                </c:pt>
                <c:pt idx="3">
                  <c:v>10 a 14 años</c:v>
                </c:pt>
                <c:pt idx="4">
                  <c:v>15 a 19años</c:v>
                </c:pt>
                <c:pt idx="5">
                  <c:v>20 a 24 años</c:v>
                </c:pt>
                <c:pt idx="6">
                  <c:v>25 a 29 años</c:v>
                </c:pt>
                <c:pt idx="7">
                  <c:v>30 a 34 años</c:v>
                </c:pt>
                <c:pt idx="8">
                  <c:v>35 a 39 años</c:v>
                </c:pt>
                <c:pt idx="9">
                  <c:v>40 a 44 años</c:v>
                </c:pt>
                <c:pt idx="10">
                  <c:v>45 a 49 años</c:v>
                </c:pt>
                <c:pt idx="11">
                  <c:v>50 a 54 años</c:v>
                </c:pt>
                <c:pt idx="12">
                  <c:v>55 a 59 años</c:v>
                </c:pt>
                <c:pt idx="13">
                  <c:v>60 a 64 años</c:v>
                </c:pt>
                <c:pt idx="14">
                  <c:v>65 a 69 años</c:v>
                </c:pt>
                <c:pt idx="15">
                  <c:v>70 a 74 años</c:v>
                </c:pt>
                <c:pt idx="16">
                  <c:v>75 a 79 años</c:v>
                </c:pt>
                <c:pt idx="17">
                  <c:v>80 a 84 años</c:v>
                </c:pt>
                <c:pt idx="18">
                  <c:v>85 a 89 años</c:v>
                </c:pt>
                <c:pt idx="19">
                  <c:v>90 a 94 años</c:v>
                </c:pt>
                <c:pt idx="20">
                  <c:v>95 a 99 años</c:v>
                </c:pt>
                <c:pt idx="21">
                  <c:v>mayor de 100 años</c:v>
                </c:pt>
              </c:strCache>
            </c:strRef>
          </c:cat>
          <c:val>
            <c:numRef>
              <c:f>'PIRAMIDE POBLACIONAL'!$E$2:$E$23</c:f>
              <c:numCache>
                <c:formatCode>0.00</c:formatCode>
                <c:ptCount val="22"/>
                <c:pt idx="0">
                  <c:v>-5.4299621416982147</c:v>
                </c:pt>
                <c:pt idx="1">
                  <c:v>-17.577068685776094</c:v>
                </c:pt>
                <c:pt idx="2">
                  <c:v>-15.889670091941591</c:v>
                </c:pt>
                <c:pt idx="3">
                  <c:v>-13.445105462412116</c:v>
                </c:pt>
                <c:pt idx="4">
                  <c:v>-11.108707409410492</c:v>
                </c:pt>
                <c:pt idx="5">
                  <c:v>-10.524607896160086</c:v>
                </c:pt>
                <c:pt idx="6">
                  <c:v>-8.6857760951865863</c:v>
                </c:pt>
                <c:pt idx="7">
                  <c:v>-5.5056787452677121</c:v>
                </c:pt>
                <c:pt idx="8">
                  <c:v>-3.9480800432666308</c:v>
                </c:pt>
                <c:pt idx="9">
                  <c:v>-2.3363980530016226</c:v>
                </c:pt>
                <c:pt idx="10">
                  <c:v>-1.5684153596538668</c:v>
                </c:pt>
                <c:pt idx="11">
                  <c:v>-1.0708491076257436</c:v>
                </c:pt>
                <c:pt idx="12">
                  <c:v>-1.049215792320173</c:v>
                </c:pt>
                <c:pt idx="13">
                  <c:v>-0.46511627906976744</c:v>
                </c:pt>
                <c:pt idx="14">
                  <c:v>-0.4326663061114116</c:v>
                </c:pt>
                <c:pt idx="15">
                  <c:v>-0.33531638723634399</c:v>
                </c:pt>
                <c:pt idx="16">
                  <c:v>-0.29204975662520283</c:v>
                </c:pt>
                <c:pt idx="17">
                  <c:v>-0.2163331530557058</c:v>
                </c:pt>
                <c:pt idx="18">
                  <c:v>-8.6533261222282318E-2</c:v>
                </c:pt>
                <c:pt idx="19">
                  <c:v>-2.1633315305570579E-2</c:v>
                </c:pt>
                <c:pt idx="20">
                  <c:v>0</c:v>
                </c:pt>
                <c:pt idx="21">
                  <c:v>-1.081665765278529E-2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92-450F-95D5-ED418D297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62533760"/>
        <c:axId val="1762542080"/>
      </c:barChart>
      <c:catAx>
        <c:axId val="17625337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Grupos de edad en quinquenios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1762542080"/>
        <c:crosses val="autoZero"/>
        <c:auto val="1"/>
        <c:lblAlgn val="ctr"/>
        <c:lblOffset val="100"/>
        <c:noMultiLvlLbl val="0"/>
      </c:catAx>
      <c:valAx>
        <c:axId val="1762542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% de casos por grupo de edad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176253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40B4F-A68E-49CE-84BE-71132A0F095F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420E6-E15A-405E-8AF9-F8FF354C4EC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355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503" rtl="0" eaLnBrk="1" latinLnBrk="0" hangingPunct="1">
      <a:defRPr sz="545" kern="1200">
        <a:solidFill>
          <a:schemeClr val="tx1"/>
        </a:solidFill>
        <a:latin typeface="+mn-lt"/>
        <a:ea typeface="+mn-ea"/>
        <a:cs typeface="+mn-cs"/>
      </a:defRPr>
    </a:lvl1pPr>
    <a:lvl2pPr marL="207752" algn="l" defTabSz="415503" rtl="0" eaLnBrk="1" latinLnBrk="0" hangingPunct="1">
      <a:defRPr sz="545" kern="1200">
        <a:solidFill>
          <a:schemeClr val="tx1"/>
        </a:solidFill>
        <a:latin typeface="+mn-lt"/>
        <a:ea typeface="+mn-ea"/>
        <a:cs typeface="+mn-cs"/>
      </a:defRPr>
    </a:lvl2pPr>
    <a:lvl3pPr marL="415503" algn="l" defTabSz="415503" rtl="0" eaLnBrk="1" latinLnBrk="0" hangingPunct="1">
      <a:defRPr sz="545" kern="1200">
        <a:solidFill>
          <a:schemeClr val="tx1"/>
        </a:solidFill>
        <a:latin typeface="+mn-lt"/>
        <a:ea typeface="+mn-ea"/>
        <a:cs typeface="+mn-cs"/>
      </a:defRPr>
    </a:lvl3pPr>
    <a:lvl4pPr marL="623255" algn="l" defTabSz="415503" rtl="0" eaLnBrk="1" latinLnBrk="0" hangingPunct="1">
      <a:defRPr sz="545" kern="1200">
        <a:solidFill>
          <a:schemeClr val="tx1"/>
        </a:solidFill>
        <a:latin typeface="+mn-lt"/>
        <a:ea typeface="+mn-ea"/>
        <a:cs typeface="+mn-cs"/>
      </a:defRPr>
    </a:lvl4pPr>
    <a:lvl5pPr marL="831007" algn="l" defTabSz="415503" rtl="0" eaLnBrk="1" latinLnBrk="0" hangingPunct="1">
      <a:defRPr sz="545" kern="1200">
        <a:solidFill>
          <a:schemeClr val="tx1"/>
        </a:solidFill>
        <a:latin typeface="+mn-lt"/>
        <a:ea typeface="+mn-ea"/>
        <a:cs typeface="+mn-cs"/>
      </a:defRPr>
    </a:lvl5pPr>
    <a:lvl6pPr marL="1038758" algn="l" defTabSz="415503" rtl="0" eaLnBrk="1" latinLnBrk="0" hangingPunct="1">
      <a:defRPr sz="545" kern="1200">
        <a:solidFill>
          <a:schemeClr val="tx1"/>
        </a:solidFill>
        <a:latin typeface="+mn-lt"/>
        <a:ea typeface="+mn-ea"/>
        <a:cs typeface="+mn-cs"/>
      </a:defRPr>
    </a:lvl6pPr>
    <a:lvl7pPr marL="1246510" algn="l" defTabSz="415503" rtl="0" eaLnBrk="1" latinLnBrk="0" hangingPunct="1">
      <a:defRPr sz="545" kern="1200">
        <a:solidFill>
          <a:schemeClr val="tx1"/>
        </a:solidFill>
        <a:latin typeface="+mn-lt"/>
        <a:ea typeface="+mn-ea"/>
        <a:cs typeface="+mn-cs"/>
      </a:defRPr>
    </a:lvl7pPr>
    <a:lvl8pPr marL="1454262" algn="l" defTabSz="415503" rtl="0" eaLnBrk="1" latinLnBrk="0" hangingPunct="1">
      <a:defRPr sz="545" kern="1200">
        <a:solidFill>
          <a:schemeClr val="tx1"/>
        </a:solidFill>
        <a:latin typeface="+mn-lt"/>
        <a:ea typeface="+mn-ea"/>
        <a:cs typeface="+mn-cs"/>
      </a:defRPr>
    </a:lvl8pPr>
    <a:lvl9pPr marL="1662013" algn="l" defTabSz="415503" rtl="0" eaLnBrk="1" latinLnBrk="0" hangingPunct="1">
      <a:defRPr sz="54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439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780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726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967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0241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075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125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216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458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99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512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B3C0B-3EE5-483A-A7EC-A2275DA59435}" type="datetimeFigureOut">
              <a:rPr lang="es-ES_tradnl" smtClean="0"/>
              <a:t>07/07/2021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92672-AF77-4AEC-9710-032BE89FF76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783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vistapediatria.cl/volumenes/2013/vol10num3/pdf/REVISION_VARICELA.pdf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cdc.gov/chickenpox/about/transmission-sp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vistapediatria.cl/volumenes/2013/vol10num3/pdf/REVISION_VARICELA.pdf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cdc.gov/chickenpox/about/transmission-sp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95B5BC6-4BC7-4793-BC34-BCA5C1C8109F}"/>
              </a:ext>
            </a:extLst>
          </p:cNvPr>
          <p:cNvSpPr txBox="1"/>
          <p:nvPr/>
        </p:nvSpPr>
        <p:spPr>
          <a:xfrm>
            <a:off x="1033799" y="2731033"/>
            <a:ext cx="540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Características principales</a:t>
            </a:r>
          </a:p>
          <a:p>
            <a:endParaRPr lang="es-CO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/>
              <a:t>Enfermedad causada por el virus de varicela Zoster.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/>
              <a:t>Enfermedad altamente contagiosa.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/>
              <a:t>Tiene como único reservorio al ser humano.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/>
              <a:t>Produce sarpullido con ampollas, Picazón, Cansancio y fiebre.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/>
              <a:t>La varicela puede ser grave, en especial en los bebes, los adolescentes  y las personas con el sistema inmune debilitado.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/>
              <a:t>La mejor forma de prevenir la varicela es la “vacuna”.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/>
              <a:t>La complicaciones que se pueden generar son: Cutáneas y extra cutáneas.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/>
              <a:t>La transmisión se da al tener contacto con personas que tienen varicela.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/>
              <a:t>Las personas que no han tenido varicela o no han recibido la vacuna tienen riesgo de enfermar.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/>
              <a:t>Inmunidad generalmente de por vida.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/>
              <a:t>La varicela Zoster puede causar la llamada Culebrilla.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200" dirty="0"/>
          </a:p>
          <a:p>
            <a:endParaRPr lang="es-CO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755C68-EB82-4E27-82E0-7BB23BE17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80" b="94970" l="667" r="98333">
                        <a14:foregroundMark x1="51333" y1="41124" x2="62333" y2="28107"/>
                        <a14:foregroundMark x1="62333" y1="28107" x2="59333" y2="50592"/>
                        <a14:foregroundMark x1="46333" y1="93491" x2="64833" y2="89349"/>
                        <a14:foregroundMark x1="68333" y1="84911" x2="71167" y2="94970"/>
                        <a14:foregroundMark x1="28833" y1="9172" x2="24500" y2="8580"/>
                        <a14:foregroundMark x1="14000" y1="29882" x2="15333" y2="48521"/>
                        <a14:foregroundMark x1="667" y1="53550" x2="19333" y2="56509"/>
                        <a14:foregroundMark x1="36667" y1="54438" x2="45833" y2="53254"/>
                        <a14:foregroundMark x1="74000" y1="54734" x2="94667" y2="50592"/>
                        <a14:foregroundMark x1="94667" y1="50592" x2="96833" y2="51479"/>
                        <a14:foregroundMark x1="2833" y1="89941" x2="9167" y2="95266"/>
                        <a14:foregroundMark x1="20000" y1="89645" x2="20000" y2="89645"/>
                        <a14:foregroundMark x1="20000" y1="89645" x2="20000" y2="89645"/>
                        <a14:foregroundMark x1="12500" y1="91716" x2="26833" y2="48521"/>
                        <a14:foregroundMark x1="26833" y1="48521" x2="29833" y2="28107"/>
                        <a14:foregroundMark x1="79500" y1="90237" x2="98333" y2="93195"/>
                        <a14:foregroundMark x1="75833" y1="68935" x2="94667" y2="74556"/>
                        <a14:foregroundMark x1="7500" y1="62426" x2="5333" y2="74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4550"/>
            <a:ext cx="6858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D7DC3BF-5EB7-49FD-8F0A-570B095574E3}"/>
              </a:ext>
            </a:extLst>
          </p:cNvPr>
          <p:cNvSpPr txBox="1"/>
          <p:nvPr/>
        </p:nvSpPr>
        <p:spPr>
          <a:xfrm>
            <a:off x="0" y="0"/>
            <a:ext cx="6858000" cy="1704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7D22BCAD-A74B-4254-BE36-98CC7B83E1D5}"/>
              </a:ext>
            </a:extLst>
          </p:cNvPr>
          <p:cNvSpPr/>
          <p:nvPr/>
        </p:nvSpPr>
        <p:spPr>
          <a:xfrm>
            <a:off x="2324099" y="671441"/>
            <a:ext cx="2209800" cy="19195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50A952-7194-470F-874C-50D1849C1CB5}"/>
              </a:ext>
            </a:extLst>
          </p:cNvPr>
          <p:cNvSpPr txBox="1"/>
          <p:nvPr/>
        </p:nvSpPr>
        <p:spPr>
          <a:xfrm>
            <a:off x="2605086" y="1134420"/>
            <a:ext cx="164782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Aspectos importantes de la varicela en Colombia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4D9618B-C116-4FB7-892A-71F057E12AD2}"/>
              </a:ext>
            </a:extLst>
          </p:cNvPr>
          <p:cNvGrpSpPr/>
          <p:nvPr/>
        </p:nvGrpSpPr>
        <p:grpSpPr>
          <a:xfrm>
            <a:off x="0" y="-2382"/>
            <a:ext cx="6858000" cy="619022"/>
            <a:chOff x="-657241" y="-9525"/>
            <a:chExt cx="6858000" cy="619022"/>
          </a:xfrm>
        </p:grpSpPr>
        <p:pic>
          <p:nvPicPr>
            <p:cNvPr id="15" name="Imagen 14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51519D22-6E51-4550-A6E3-46086C873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08" b="10608"/>
            <a:stretch/>
          </p:blipFill>
          <p:spPr>
            <a:xfrm>
              <a:off x="-657241" y="-9525"/>
              <a:ext cx="1552575" cy="611594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F9738C0-CB48-4057-88BA-91957BBB1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56759" y="-9525"/>
              <a:ext cx="2844000" cy="619022"/>
            </a:xfrm>
            <a:prstGeom prst="rect">
              <a:avLst/>
            </a:prstGeom>
          </p:spPr>
        </p:pic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FBF6BAA-0B60-4911-81C4-8B7B1C131DA7}"/>
              </a:ext>
            </a:extLst>
          </p:cNvPr>
          <p:cNvSpPr txBox="1"/>
          <p:nvPr/>
        </p:nvSpPr>
        <p:spPr>
          <a:xfrm>
            <a:off x="0" y="8636169"/>
            <a:ext cx="685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https://www.cdc.gov/chickenpox/about/transmission-sp.html</a:t>
            </a:r>
            <a:endParaRPr lang="es-ES_tradnl" sz="900" dirty="0"/>
          </a:p>
          <a:p>
            <a:r>
              <a:rPr lang="es-ES_tradnl" sz="9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https://www.revistapediatria.cl/volumenes/2013/vol10num3/pdf/REVISION_VARICELA.pdf</a:t>
            </a:r>
            <a:endParaRPr lang="es-ES_tradnl" sz="900" dirty="0"/>
          </a:p>
          <a:p>
            <a:r>
              <a:rPr lang="es-ES_tradnl" sz="900" dirty="0"/>
              <a:t>https://pubmed.ncbi.nlm.nih.gov/29254392/</a:t>
            </a:r>
          </a:p>
        </p:txBody>
      </p:sp>
    </p:spTree>
    <p:extLst>
      <p:ext uri="{BB962C8B-B14F-4D97-AF65-F5344CB8AC3E}">
        <p14:creationId xmlns:p14="http://schemas.microsoft.com/office/powerpoint/2010/main" val="327636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F755C68-EB82-4E27-82E0-7BB23BE17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80" b="94970" l="667" r="98333">
                        <a14:foregroundMark x1="51333" y1="41124" x2="62333" y2="28107"/>
                        <a14:foregroundMark x1="62333" y1="28107" x2="59333" y2="50592"/>
                        <a14:foregroundMark x1="46333" y1="93491" x2="64833" y2="89349"/>
                        <a14:foregroundMark x1="68333" y1="84911" x2="71167" y2="94970"/>
                        <a14:foregroundMark x1="28833" y1="9172" x2="24500" y2="8580"/>
                        <a14:foregroundMark x1="14000" y1="29882" x2="15333" y2="48521"/>
                        <a14:foregroundMark x1="667" y1="53550" x2="19333" y2="56509"/>
                        <a14:foregroundMark x1="36667" y1="54438" x2="45833" y2="53254"/>
                        <a14:foregroundMark x1="74000" y1="54734" x2="94667" y2="50592"/>
                        <a14:foregroundMark x1="94667" y1="50592" x2="96833" y2="51479"/>
                        <a14:foregroundMark x1="2833" y1="89941" x2="9167" y2="95266"/>
                        <a14:foregroundMark x1="20000" y1="89645" x2="20000" y2="89645"/>
                        <a14:foregroundMark x1="20000" y1="89645" x2="20000" y2="89645"/>
                        <a14:foregroundMark x1="12500" y1="91716" x2="26833" y2="48521"/>
                        <a14:foregroundMark x1="26833" y1="48521" x2="29833" y2="28107"/>
                        <a14:foregroundMark x1="79500" y1="90237" x2="98333" y2="93195"/>
                        <a14:foregroundMark x1="75833" y1="68935" x2="94667" y2="74556"/>
                        <a14:foregroundMark x1="7500" y1="62426" x2="5333" y2="74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4550"/>
            <a:ext cx="6858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D7DC3BF-5EB7-49FD-8F0A-570B095574E3}"/>
              </a:ext>
            </a:extLst>
          </p:cNvPr>
          <p:cNvSpPr txBox="1"/>
          <p:nvPr/>
        </p:nvSpPr>
        <p:spPr>
          <a:xfrm>
            <a:off x="0" y="0"/>
            <a:ext cx="6858000" cy="1704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7D22BCAD-A74B-4254-BE36-98CC7B83E1D5}"/>
              </a:ext>
            </a:extLst>
          </p:cNvPr>
          <p:cNvSpPr/>
          <p:nvPr/>
        </p:nvSpPr>
        <p:spPr>
          <a:xfrm>
            <a:off x="2324099" y="671441"/>
            <a:ext cx="2209800" cy="19195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50A952-7194-470F-874C-50D1849C1CB5}"/>
              </a:ext>
            </a:extLst>
          </p:cNvPr>
          <p:cNvSpPr txBox="1"/>
          <p:nvPr/>
        </p:nvSpPr>
        <p:spPr>
          <a:xfrm>
            <a:off x="2605086" y="1134420"/>
            <a:ext cx="164782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Aspectos importantes de la varicela en Colombia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8180D8-B714-47D3-8E66-8404F4F8F11B}"/>
              </a:ext>
            </a:extLst>
          </p:cNvPr>
          <p:cNvSpPr txBox="1"/>
          <p:nvPr/>
        </p:nvSpPr>
        <p:spPr>
          <a:xfrm>
            <a:off x="729000" y="2759850"/>
            <a:ext cx="540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/>
              <a:t>Puntos claves</a:t>
            </a:r>
          </a:p>
          <a:p>
            <a:pPr algn="just"/>
            <a:endParaRPr lang="es-CO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/>
              <a:t>La varicela tiene una presentación mayor en población escolarizada.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/>
              <a:t>Las personas que viven en hacinamiento tienen un mayor riesgo de enfermar de varicela zoster “ Penitenciarios, Instituciones educativas)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/>
              <a:t>La vacunación universal  de la población infantil  es la mejor estrategia para el control de la varicela zoster en una comunidad.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/>
              <a:t>La vacunación universal proporciona protección indirecta a los no vacunados, “</a:t>
            </a:r>
            <a:r>
              <a:rPr lang="es-CO" sz="1200" b="1" dirty="0"/>
              <a:t>Colombia incorporo la vacuna contra varicela zoster en dos dosis, la primera en 2015 y el refuerzo en 2019.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/>
              <a:t>En Colombia se pone la primera dosis de varicela zoster a los niños al cumplir un año de edad y el refuerzo al cumplirse cinco años de edad.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/>
              <a:t>La letalidad por varicela Zoster es menor a un 1% en Colombia.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/>
              <a:t>La inclusión de la vacuna de varicela zoster en Colombia ha tenido un impacto en la incidencia de la enfermedad.</a:t>
            </a:r>
          </a:p>
          <a:p>
            <a:pPr algn="just"/>
            <a:endParaRPr lang="es-CO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40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7A818A5-00F1-40AE-80EC-0F1BAA452364}"/>
              </a:ext>
            </a:extLst>
          </p:cNvPr>
          <p:cNvGrpSpPr/>
          <p:nvPr/>
        </p:nvGrpSpPr>
        <p:grpSpPr>
          <a:xfrm>
            <a:off x="0" y="-2382"/>
            <a:ext cx="6858000" cy="619022"/>
            <a:chOff x="-657241" y="-9525"/>
            <a:chExt cx="6858000" cy="619022"/>
          </a:xfrm>
        </p:grpSpPr>
        <p:pic>
          <p:nvPicPr>
            <p:cNvPr id="11" name="Imagen 10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8F717146-5465-46E3-89F6-73259E0DD4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08" b="10608"/>
            <a:stretch/>
          </p:blipFill>
          <p:spPr>
            <a:xfrm>
              <a:off x="-657241" y="-9525"/>
              <a:ext cx="1552575" cy="6115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0C67511D-EF31-4A3D-8C4E-019E5F95C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56759" y="-9525"/>
              <a:ext cx="2844000" cy="619022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51D4E388-3615-4870-A3FF-0FD9BE58140D}"/>
              </a:ext>
            </a:extLst>
          </p:cNvPr>
          <p:cNvSpPr txBox="1"/>
          <p:nvPr/>
        </p:nvSpPr>
        <p:spPr>
          <a:xfrm>
            <a:off x="0" y="8636169"/>
            <a:ext cx="685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https://www.cdc.gov/chickenpox/about/transmission-sp.html</a:t>
            </a:r>
            <a:endParaRPr lang="es-ES_tradnl" sz="900" dirty="0"/>
          </a:p>
          <a:p>
            <a:r>
              <a:rPr lang="es-ES_tradnl" sz="9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https://www.revistapediatria.cl/volumenes/2013/vol10num3/pdf/REVISION_VARICELA.pdf</a:t>
            </a:r>
            <a:endParaRPr lang="es-ES_tradnl" sz="900" dirty="0"/>
          </a:p>
          <a:p>
            <a:r>
              <a:rPr lang="es-ES_tradnl" sz="900" dirty="0"/>
              <a:t>https://pubmed.ncbi.nlm.nih.gov/29254392/</a:t>
            </a:r>
          </a:p>
        </p:txBody>
      </p:sp>
    </p:spTree>
    <p:extLst>
      <p:ext uri="{BB962C8B-B14F-4D97-AF65-F5344CB8AC3E}">
        <p14:creationId xmlns:p14="http://schemas.microsoft.com/office/powerpoint/2010/main" val="274616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E3B2BF-1CE8-4385-B7A9-7FCA913C6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290" b="9346"/>
          <a:stretch/>
        </p:blipFill>
        <p:spPr>
          <a:xfrm>
            <a:off x="553094" y="1438201"/>
            <a:ext cx="5581007" cy="302082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04E160E-7AD0-4C89-B021-606E9AE36E45}"/>
              </a:ext>
            </a:extLst>
          </p:cNvPr>
          <p:cNvSpPr txBox="1"/>
          <p:nvPr/>
        </p:nvSpPr>
        <p:spPr>
          <a:xfrm>
            <a:off x="0" y="0"/>
            <a:ext cx="6858000" cy="857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33C6583-A9F4-42FC-A7F6-F1FA24B42068}"/>
              </a:ext>
            </a:extLst>
          </p:cNvPr>
          <p:cNvSpPr txBox="1"/>
          <p:nvPr/>
        </p:nvSpPr>
        <p:spPr>
          <a:xfrm>
            <a:off x="600718" y="252412"/>
            <a:ext cx="542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Comportamiento de la Varicela Zoster en Colombia</a:t>
            </a:r>
            <a:endParaRPr lang="es-ES_tradnl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3BD4E1-3E48-442B-ADBE-EEE7BF0A3AF2}"/>
              </a:ext>
            </a:extLst>
          </p:cNvPr>
          <p:cNvSpPr txBox="1"/>
          <p:nvPr/>
        </p:nvSpPr>
        <p:spPr>
          <a:xfrm>
            <a:off x="1019174" y="1038224"/>
            <a:ext cx="46800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Tendencia de la varicela Zoster en Colombia 2008 a 2020</a:t>
            </a:r>
            <a:endParaRPr lang="es-ES_tradnl" sz="1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0579EB3-992F-47EC-9F11-C0B762A94CC1}"/>
              </a:ext>
            </a:extLst>
          </p:cNvPr>
          <p:cNvSpPr txBox="1"/>
          <p:nvPr/>
        </p:nvSpPr>
        <p:spPr>
          <a:xfrm>
            <a:off x="1019174" y="4418111"/>
            <a:ext cx="46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Comportamiento de la varicela Zoster por grupos de edad</a:t>
            </a:r>
            <a:endParaRPr lang="es-ES_tradnl" sz="1400" b="1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5577C48-0E85-4364-9A48-28BCD55A34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021539"/>
              </p:ext>
            </p:extLst>
          </p:nvPr>
        </p:nvGraphicFramePr>
        <p:xfrm>
          <a:off x="390523" y="4892203"/>
          <a:ext cx="6265450" cy="3385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72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04E160E-7AD0-4C89-B021-606E9AE36E45}"/>
              </a:ext>
            </a:extLst>
          </p:cNvPr>
          <p:cNvSpPr txBox="1"/>
          <p:nvPr/>
        </p:nvSpPr>
        <p:spPr>
          <a:xfrm>
            <a:off x="0" y="0"/>
            <a:ext cx="6858000" cy="857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33C6583-A9F4-42FC-A7F6-F1FA24B42068}"/>
              </a:ext>
            </a:extLst>
          </p:cNvPr>
          <p:cNvSpPr txBox="1"/>
          <p:nvPr/>
        </p:nvSpPr>
        <p:spPr>
          <a:xfrm>
            <a:off x="600718" y="252412"/>
            <a:ext cx="542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Comportamiento de la Varicela Zoster en Colombia</a:t>
            </a:r>
            <a:endParaRPr lang="es-ES_tradnl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3BD4E1-3E48-442B-ADBE-EEE7BF0A3AF2}"/>
              </a:ext>
            </a:extLst>
          </p:cNvPr>
          <p:cNvSpPr txBox="1"/>
          <p:nvPr/>
        </p:nvSpPr>
        <p:spPr>
          <a:xfrm>
            <a:off x="1019174" y="1042201"/>
            <a:ext cx="46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Pirámide poblacional de Varicela Zoster en Colombia</a:t>
            </a:r>
            <a:endParaRPr lang="es-ES_tradnl" sz="1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0579EB3-992F-47EC-9F11-C0B762A94CC1}"/>
              </a:ext>
            </a:extLst>
          </p:cNvPr>
          <p:cNvSpPr txBox="1"/>
          <p:nvPr/>
        </p:nvSpPr>
        <p:spPr>
          <a:xfrm>
            <a:off x="1019174" y="4418111"/>
            <a:ext cx="46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Zonas con mayor riesgo para Varicela Zoster en Colombia</a:t>
            </a:r>
            <a:endParaRPr lang="es-ES_tradnl" sz="1400" b="1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B142EA6-6502-44F5-9CAE-586FDA46E2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146772"/>
              </p:ext>
            </p:extLst>
          </p:nvPr>
        </p:nvGraphicFramePr>
        <p:xfrm>
          <a:off x="824499" y="1380834"/>
          <a:ext cx="5119101" cy="2943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45A2010A-889B-4E6D-9CFC-CA5738BDC9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23" t="15162" r="44500" b="9929"/>
          <a:stretch/>
        </p:blipFill>
        <p:spPr>
          <a:xfrm>
            <a:off x="1019174" y="4847934"/>
            <a:ext cx="3022526" cy="379824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E000E56-AC50-4FD7-B4A4-295088220B9F}"/>
              </a:ext>
            </a:extLst>
          </p:cNvPr>
          <p:cNvSpPr txBox="1"/>
          <p:nvPr/>
        </p:nvSpPr>
        <p:spPr>
          <a:xfrm>
            <a:off x="4381204" y="5548792"/>
            <a:ext cx="226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Incidencia por cada 100,000hab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9BBCCF48-8247-4728-A4F9-B4965E0B6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94409"/>
              </p:ext>
            </p:extLst>
          </p:nvPr>
        </p:nvGraphicFramePr>
        <p:xfrm>
          <a:off x="4471375" y="6428223"/>
          <a:ext cx="1881799" cy="762000"/>
        </p:xfrm>
        <a:graphic>
          <a:graphicData uri="http://schemas.openxmlformats.org/drawingml/2006/table">
            <a:tbl>
              <a:tblPr/>
              <a:tblGrid>
                <a:gridCol w="641052">
                  <a:extLst>
                    <a:ext uri="{9D8B030D-6E8A-4147-A177-3AD203B41FA5}">
                      <a16:colId xmlns:a16="http://schemas.microsoft.com/office/drawing/2014/main" val="2130365537"/>
                    </a:ext>
                  </a:extLst>
                </a:gridCol>
                <a:gridCol w="1240747">
                  <a:extLst>
                    <a:ext uri="{9D8B030D-6E8A-4147-A177-3AD203B41FA5}">
                      <a16:colId xmlns:a16="http://schemas.microsoft.com/office/drawing/2014/main" val="2400325672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a 27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500389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a 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600582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a 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248214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a 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066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6701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97C466240F8C346945B1C9311133B02" ma:contentTypeVersion="5" ma:contentTypeDescription="Crear nuevo documento." ma:contentTypeScope="" ma:versionID="8497b176b8b75e7a154863cd0929e68e">
  <xsd:schema xmlns:xsd="http://www.w3.org/2001/XMLSchema" xmlns:xs="http://www.w3.org/2001/XMLSchema" xmlns:p="http://schemas.microsoft.com/office/2006/metadata/properties" xmlns:ns2="3bfbf733-a6c3-488d-a481-abc1b690c7db" xmlns:ns3="2c57093b-1216-4c66-80b5-6a2b6ee15237" targetNamespace="http://schemas.microsoft.com/office/2006/metadata/properties" ma:root="true" ma:fieldsID="963867427be2ff2a957ac511849db725" ns2:_="" ns3:_="">
    <xsd:import namespace="3bfbf733-a6c3-488d-a481-abc1b690c7db"/>
    <xsd:import namespace="2c57093b-1216-4c66-80b5-6a2b6ee1523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Evento" minOccurs="0"/>
                <xsd:element ref="ns3:Tipo_x0020_de_x0020_informaci_x00f3_n" minOccurs="0"/>
                <xsd:element ref="ns3:Laboratorio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bf733-a6c3-488d-a481-abc1b690c7d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7093b-1216-4c66-80b5-6a2b6ee15237" elementFormDefault="qualified">
    <xsd:import namespace="http://schemas.microsoft.com/office/2006/documentManagement/types"/>
    <xsd:import namespace="http://schemas.microsoft.com/office/infopath/2007/PartnerControls"/>
    <xsd:element name="Evento" ma:index="11" nillable="true" ma:displayName="Evento" ma:list="{fa2c8b87-2de4-4ca3-b219-53c629b46f5c}" ma:internalName="Evento" ma:showField="Title">
      <xsd:simpleType>
        <xsd:restriction base="dms:Lookup"/>
      </xsd:simpleType>
    </xsd:element>
    <xsd:element name="Tipo_x0020_de_x0020_informaci_x00f3_n" ma:index="12" nillable="true" ma:displayName="Tipo de información" ma:internalName="Tipo_x0020_de_x0020_informaci_x00f3_n">
      <xsd:simpleType>
        <xsd:restriction base="dms:Text">
          <xsd:maxLength value="255"/>
        </xsd:restriction>
      </xsd:simpleType>
    </xsd:element>
    <xsd:element name="Laboratorio" ma:index="13" nillable="true" ma:displayName="Laboratorio" ma:internalName="Laboratori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boratorio xmlns="2c57093b-1216-4c66-80b5-6a2b6ee15237" xsi:nil="true"/>
    <Tipo_x0020_de_x0020_informaci_x00f3_n xmlns="2c57093b-1216-4c66-80b5-6a2b6ee15237" xsi:nil="true"/>
    <Evento xmlns="2c57093b-1216-4c66-80b5-6a2b6ee15237">43</Evento>
    <_dlc_DocId xmlns="3bfbf733-a6c3-488d-a481-abc1b690c7db">AVMXRNAJRR5T-181313741-192</_dlc_DocId>
    <_dlc_DocIdUrl xmlns="3bfbf733-a6c3-488d-a481-abc1b690c7db">
      <Url>http://www.ins.gov.co/buscador-eventos/_layouts/15/DocIdRedir.aspx?ID=AVMXRNAJRR5T-181313741-192</Url>
      <Description>AVMXRNAJRR5T-181313741-192</Description>
    </_dlc_DocIdUrl>
  </documentManagement>
</p:properties>
</file>

<file path=customXml/itemProps1.xml><?xml version="1.0" encoding="utf-8"?>
<ds:datastoreItem xmlns:ds="http://schemas.openxmlformats.org/officeDocument/2006/customXml" ds:itemID="{B962617E-10A5-48ED-84BE-B25F1FF611A9}"/>
</file>

<file path=customXml/itemProps2.xml><?xml version="1.0" encoding="utf-8"?>
<ds:datastoreItem xmlns:ds="http://schemas.openxmlformats.org/officeDocument/2006/customXml" ds:itemID="{CF7E913B-12B0-4C35-83BF-BE0E59C75430}"/>
</file>

<file path=customXml/itemProps3.xml><?xml version="1.0" encoding="utf-8"?>
<ds:datastoreItem xmlns:ds="http://schemas.openxmlformats.org/officeDocument/2006/customXml" ds:itemID="{38A4708C-2BAE-4DD4-85FE-6693DF3FB27A}"/>
</file>

<file path=customXml/itemProps4.xml><?xml version="1.0" encoding="utf-8"?>
<ds:datastoreItem xmlns:ds="http://schemas.openxmlformats.org/officeDocument/2006/customXml" ds:itemID="{B6F0B7E0-AFD4-4196-8F02-7468AE6A12C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484</Words>
  <Application>Microsoft Office PowerPoint</Application>
  <PresentationFormat>Carta (216 x 279 mm)</PresentationFormat>
  <Paragraphs>52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Ximena</dc:creator>
  <cp:lastModifiedBy>Ximena</cp:lastModifiedBy>
  <cp:revision>12</cp:revision>
  <dcterms:created xsi:type="dcterms:W3CDTF">2021-07-03T23:31:18Z</dcterms:created>
  <dcterms:modified xsi:type="dcterms:W3CDTF">2021-07-08T00:15:01Z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0x010100097C466240F8C346945B1C9311133B02</vt:lpwstr>
  </property>
  <property fmtid="{D5CDD505-2E9C-101B-9397-08002B2CF9AE}" pid="3" name="_dlc_DocIdItemGuid">
    <vt:lpwstr>8253fe58-dc84-4f54-996b-fe1625cc1bb7</vt:lpwstr>
  </property>
</Properties>
</file>